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sldIdLst>
    <p:sldId id="263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33"/>
    <a:srgbClr val="FF6600"/>
    <a:srgbClr val="0066CC"/>
    <a:srgbClr val="FED026"/>
    <a:srgbClr val="FFCCFF"/>
    <a:srgbClr val="423200"/>
    <a:srgbClr val="503D00"/>
    <a:srgbClr val="E2AC00"/>
    <a:srgbClr val="8A6900"/>
    <a:srgbClr val="83BC5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956" autoAdjust="0"/>
    <p:restoredTop sz="94660"/>
  </p:normalViewPr>
  <p:slideViewPr>
    <p:cSldViewPr snapToGrid="0">
      <p:cViewPr varScale="1">
        <p:scale>
          <a:sx n="80" d="100"/>
          <a:sy n="80" d="100"/>
        </p:scale>
        <p:origin x="3804" y="108"/>
      </p:cViewPr>
      <p:guideLst>
        <p:guide orient="horz" pos="312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3069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6019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6696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タイトル（中央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669727" y="4009803"/>
            <a:ext cx="5518548" cy="1886397"/>
          </a:xfrm>
          <a:prstGeom prst="rect">
            <a:avLst/>
          </a:prstGeom>
        </p:spPr>
        <p:txBody>
          <a:bodyPr anchor="ctr"/>
          <a:lstStyle/>
          <a:p>
            <a:r>
              <a:t>タイトルテキスト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80698938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31432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6504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696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00175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52031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42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8345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0263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185EA9-CF40-4BF6-BF4C-0C00CFE162D8}" type="datetimeFigureOut">
              <a:rPr kumimoji="1" lang="ja-JP" altLang="en-US" smtClean="0"/>
              <a:t>2020/6/3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4003F-5DE2-403E-9A40-D1468DCEA9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54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  <p:sldLayoutId id="2147483721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microsoft.com/office/2007/relationships/hdphoto" Target="../media/hdphoto1.wdp"/><Relationship Id="rId26" Type="http://schemas.microsoft.com/office/2007/relationships/hdphoto" Target="../media/hdphoto5.wdp"/><Relationship Id="rId3" Type="http://schemas.openxmlformats.org/officeDocument/2006/relationships/image" Target="../media/image2.png"/><Relationship Id="rId21" Type="http://schemas.openxmlformats.org/officeDocument/2006/relationships/image" Target="../media/image18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5" Type="http://schemas.openxmlformats.org/officeDocument/2006/relationships/image" Target="../media/image20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microsoft.com/office/2007/relationships/hdphoto" Target="../media/hdphoto2.wdp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24" Type="http://schemas.microsoft.com/office/2007/relationships/hdphoto" Target="../media/hdphoto4.wdp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23" Type="http://schemas.openxmlformats.org/officeDocument/2006/relationships/image" Target="../media/image19.png"/><Relationship Id="rId28" Type="http://schemas.openxmlformats.org/officeDocument/2006/relationships/image" Target="../media/image22.png"/><Relationship Id="rId10" Type="http://schemas.openxmlformats.org/officeDocument/2006/relationships/image" Target="../media/image9.png"/><Relationship Id="rId19" Type="http://schemas.openxmlformats.org/officeDocument/2006/relationships/image" Target="../media/image17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Relationship Id="rId22" Type="http://schemas.microsoft.com/office/2007/relationships/hdphoto" Target="../media/hdphoto3.wdp"/><Relationship Id="rId27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角丸四角形 2"/>
          <p:cNvSpPr/>
          <p:nvPr/>
        </p:nvSpPr>
        <p:spPr>
          <a:xfrm>
            <a:off x="169684" y="169797"/>
            <a:ext cx="6516000" cy="9540000"/>
          </a:xfrm>
          <a:prstGeom prst="roundRect">
            <a:avLst>
              <a:gd name="adj" fmla="val 4206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ja-JP" altLang="en-US" sz="758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游ゴシック" panose="020B0400000000000000" pitchFamily="50" charset="-128"/>
              <a:cs typeface="+mn-cs"/>
            </a:endParaRPr>
          </a:p>
        </p:txBody>
      </p:sp>
      <p:sp>
        <p:nvSpPr>
          <p:cNvPr id="6" name="Shape 123"/>
          <p:cNvSpPr/>
          <p:nvPr/>
        </p:nvSpPr>
        <p:spPr>
          <a:xfrm>
            <a:off x="11940" y="1305526"/>
            <a:ext cx="6675129" cy="49698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27" tIns="24727" rIns="24727" bIns="24727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 sz="1000">
                <a:latin typeface="ＤＨＰ平成ゴシックW5"/>
                <a:ea typeface="ＤＨＰ平成ゴシックW5"/>
                <a:cs typeface="ＤＨＰ平成ゴシックW5"/>
                <a:sym typeface="ＤＨＰ平成ゴシックW5"/>
              </a:defRPr>
            </a:pPr>
            <a:r>
              <a:rPr kumimoji="0" lang="ja-JP" altLang="en-US" sz="128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「</a:t>
            </a:r>
            <a:r>
              <a:rPr kumimoji="0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３つの密（密閉、密集、密接）」を</a:t>
            </a:r>
            <a:r>
              <a:rPr kumimoji="0" lang="ja-JP" altLang="en-US" sz="128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避け、</a:t>
            </a:r>
            <a:r>
              <a:rPr kumimoji="0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　</a:t>
            </a:r>
            <a:endParaRPr kumimoji="0" lang="en-US" altLang="ja-JP" sz="1286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ＤＨＰ平成ゴシックW5"/>
            </a:endParaRPr>
          </a:p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 sz="1000">
                <a:latin typeface="ＤＨＰ平成ゴシックW5"/>
                <a:ea typeface="ＤＨＰ平成ゴシックW5"/>
                <a:cs typeface="ＤＨＰ平成ゴシックW5"/>
                <a:sym typeface="ＤＨＰ平成ゴシックW5"/>
              </a:defRPr>
            </a:pPr>
            <a:r>
              <a:rPr kumimoji="0" lang="ja-JP" altLang="en-US" sz="128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「</a:t>
            </a:r>
            <a:r>
              <a:rPr kumimoji="0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人と人との距離の確保」</a:t>
            </a:r>
            <a:r>
              <a:rPr kumimoji="0" lang="ja-JP" altLang="en-US" sz="128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、「</a:t>
            </a:r>
            <a:r>
              <a:rPr kumimoji="0" lang="ja-JP" altLang="en-US" sz="1286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マスクの着用」、「手洗い</a:t>
            </a:r>
            <a:r>
              <a:rPr kumimoji="0" lang="ja-JP" altLang="en-US" sz="1286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」を心がけましょう</a:t>
            </a:r>
            <a:endParaRPr kumimoji="0" lang="en-US" altLang="ja-JP" sz="1143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ＤＨＰ平成ゴシックW5"/>
            </a:endParaRPr>
          </a:p>
        </p:txBody>
      </p:sp>
      <p:sp>
        <p:nvSpPr>
          <p:cNvPr id="11" name="角丸四角形 10"/>
          <p:cNvSpPr/>
          <p:nvPr/>
        </p:nvSpPr>
        <p:spPr>
          <a:xfrm>
            <a:off x="374555" y="467635"/>
            <a:ext cx="6075589" cy="928279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3143" b="1" dirty="0">
                <a:solidFill>
                  <a:prstClr val="black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kumimoji="0" lang="ja-JP" altLang="en-US" sz="3143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通いの場に参加するための留意点</a:t>
            </a:r>
          </a:p>
        </p:txBody>
      </p:sp>
      <p:sp>
        <p:nvSpPr>
          <p:cNvPr id="15" name="正方形/長方形 14"/>
          <p:cNvSpPr/>
          <p:nvPr/>
        </p:nvSpPr>
        <p:spPr>
          <a:xfrm>
            <a:off x="410990" y="3489900"/>
            <a:ext cx="5948971" cy="24976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t"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endParaRPr kumimoji="0" lang="en-US" altLang="ja-JP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482791" y="5259622"/>
            <a:ext cx="5760000" cy="3741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～体操など身体を</a:t>
            </a:r>
            <a:r>
              <a:rPr kumimoji="0" lang="ja-JP" altLang="en-US" sz="20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動かす時</a:t>
            </a:r>
            <a:r>
              <a:rPr kumimoji="0" lang="ja-JP" altLang="en-US" sz="20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</a:t>
            </a:r>
          </a:p>
        </p:txBody>
      </p:sp>
      <p:sp>
        <p:nvSpPr>
          <p:cNvPr id="438" name="テキスト ボックス 437"/>
          <p:cNvSpPr txBox="1"/>
          <p:nvPr/>
        </p:nvSpPr>
        <p:spPr>
          <a:xfrm>
            <a:off x="5556551" y="227518"/>
            <a:ext cx="862327" cy="224229"/>
          </a:xfrm>
          <a:prstGeom prst="rect">
            <a:avLst/>
          </a:prstGeom>
          <a:noFill/>
          <a:ln>
            <a:solidFill>
              <a:schemeClr val="tx1">
                <a:lumMod val="85000"/>
                <a:lumOff val="15000"/>
              </a:schemeClr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57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参加者向け</a:t>
            </a:r>
            <a:endParaRPr kumimoji="0" lang="ja-JP" altLang="en-US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cxnSp>
        <p:nvCxnSpPr>
          <p:cNvPr id="5" name="直線コネクタ 4"/>
          <p:cNvCxnSpPr/>
          <p:nvPr/>
        </p:nvCxnSpPr>
        <p:spPr>
          <a:xfrm>
            <a:off x="388768" y="1227458"/>
            <a:ext cx="5976418" cy="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正方形/長方形 18"/>
          <p:cNvSpPr/>
          <p:nvPr/>
        </p:nvSpPr>
        <p:spPr>
          <a:xfrm>
            <a:off x="444096" y="2392363"/>
            <a:ext cx="6788830" cy="25699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毎日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体温を計測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し、体調を確認しましょう</a:t>
            </a:r>
            <a:endParaRPr kumimoji="0" lang="en-US" altLang="ja-JP" sz="1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体調の悪いときは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休みましょう</a:t>
            </a:r>
            <a:endParaRPr kumimoji="0" lang="en-US" altLang="ja-JP" sz="1400" b="1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症状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がなくても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マスクを着用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こまめに、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と石けんで丁寧な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手洗い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心がけましょう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１時間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に２回以上の換気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をしましょう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お互いの距離は</a:t>
            </a: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0" lang="en-US" altLang="ja-JP" sz="1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   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互いに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手を伸ばしたら手が届く範囲以上</a:t>
            </a: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空け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ましょう</a:t>
            </a:r>
            <a:endParaRPr kumimoji="0" lang="en-US" altLang="ja-JP" sz="1400" b="0" i="0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会話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をする際は、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正面に立</a:t>
            </a:r>
            <a:r>
              <a:rPr kumimoji="0" lang="ja-JP" altLang="en-US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たない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ように気を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つけましょう</a:t>
            </a:r>
            <a:endParaRPr kumimoji="0" lang="en-US" altLang="ja-JP" sz="1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58" name="テキスト ボックス 657"/>
          <p:cNvSpPr txBox="1"/>
          <p:nvPr/>
        </p:nvSpPr>
        <p:spPr>
          <a:xfrm>
            <a:off x="458796" y="5774081"/>
            <a:ext cx="645710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マスク</a:t>
            </a:r>
            <a:r>
              <a:rPr kumimoji="0" lang="ja-JP" altLang="ja-JP" sz="14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を着けて運動をする場合</a:t>
            </a:r>
            <a:r>
              <a:rPr kumimoji="0" lang="ja-JP" altLang="ja-JP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endParaRPr kumimoji="0" lang="en-US" altLang="ja-JP" sz="1400" b="0" i="0" u="none" strike="noStrike" kern="1200" cap="none" spc="0" normalizeH="0" baseline="0" noProof="0" dirty="0" smtClean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0" marR="0" lvl="0" indent="0" algn="l" defTabSz="4572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4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   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　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無理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をせず、早めに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休憩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取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り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熱中症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予防の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ため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こまめ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水分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補給や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室温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調整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しましょう</a:t>
            </a:r>
            <a:endParaRPr kumimoji="0" lang="en-US" altLang="ja-JP" sz="14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59" name="テキスト ボックス 658"/>
          <p:cNvSpPr txBox="1"/>
          <p:nvPr/>
        </p:nvSpPr>
        <p:spPr>
          <a:xfrm>
            <a:off x="438672" y="7419537"/>
            <a:ext cx="6457109" cy="10166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座席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</a:t>
            </a:r>
            <a:r>
              <a:rPr kumimoji="0" lang="ja-JP" altLang="en-US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横並びで座るなどの工夫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を行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料理は</a:t>
            </a:r>
            <a:r>
              <a:rPr kumimoji="0" lang="ja-JP" altLang="en-US" sz="14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個々に分けて、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茶菓</a:t>
            </a:r>
            <a:r>
              <a:rPr kumimoji="0" lang="ja-JP" altLang="ja-JP" sz="1400" b="1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は個別包装されたもの</a:t>
            </a:r>
            <a:r>
              <a:rPr kumimoji="0" lang="ja-JP" altLang="en-US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を選びましょう</a:t>
            </a:r>
            <a:endParaRPr kumimoji="0" lang="ja-JP" altLang="ja-JP" sz="1400" b="0" i="0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  <a:p>
            <a:pPr marL="285750" marR="0" lvl="0" indent="-285750" algn="l" defTabSz="4572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Century Gothic" panose="020B0502020202020204" pitchFamily="34" charset="0"/>
              <a:buChar char="♣"/>
              <a:tabLst/>
              <a:defRPr/>
            </a:pP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食器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コップ</a:t>
            </a:r>
            <a:r>
              <a:rPr kumimoji="0" lang="ja-JP" altLang="en-US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・</a:t>
            </a: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箸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などは、</a:t>
            </a:r>
            <a:r>
              <a:rPr kumimoji="0" lang="ja-JP" altLang="ja-JP" sz="1400" b="1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使い捨て</a:t>
            </a:r>
            <a:r>
              <a:rPr kumimoji="0" lang="ja-JP" altLang="ja-JP" sz="1400" b="0" i="0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にし</a:t>
            </a:r>
            <a:r>
              <a:rPr kumimoji="0" lang="ja-JP" altLang="ja-JP" sz="1400" b="0" i="0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たり</a:t>
            </a:r>
            <a:r>
              <a:rPr kumimoji="0" lang="ja-JP" altLang="ja-JP" sz="1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、洗剤</a:t>
            </a:r>
            <a:r>
              <a:rPr kumimoji="0" lang="ja-JP" altLang="ja-JP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で洗</a:t>
            </a:r>
            <a:r>
              <a:rPr kumimoji="0" lang="ja-JP" alt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いましょう</a:t>
            </a:r>
            <a:endParaRPr kumimoji="0" lang="ja-JP" altLang="ja-JP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sp>
        <p:nvSpPr>
          <p:cNvPr id="660" name="正方形/長方形 659"/>
          <p:cNvSpPr/>
          <p:nvPr/>
        </p:nvSpPr>
        <p:spPr>
          <a:xfrm>
            <a:off x="457561" y="6938149"/>
            <a:ext cx="5760000" cy="3741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 smtClean="0">
                <a:ln w="0"/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～食べたり、飲んだりする時～</a:t>
            </a:r>
            <a:endParaRPr kumimoji="0" lang="ja-JP" altLang="en-US" sz="2000" b="1" i="0" u="none" strike="noStrike" kern="1200" cap="none" spc="0" normalizeH="0" baseline="0" noProof="0" dirty="0">
              <a:ln w="0"/>
              <a:solidFill>
                <a:prstClr val="white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+mn-cs"/>
            </a:endParaRPr>
          </a:p>
        </p:txBody>
      </p:sp>
      <p:grpSp>
        <p:nvGrpSpPr>
          <p:cNvPr id="24" name="グループ化 23"/>
          <p:cNvGrpSpPr/>
          <p:nvPr/>
        </p:nvGrpSpPr>
        <p:grpSpPr>
          <a:xfrm>
            <a:off x="4442108" y="2858366"/>
            <a:ext cx="852201" cy="508129"/>
            <a:chOff x="4442108" y="2637146"/>
            <a:chExt cx="852201" cy="508129"/>
          </a:xfrm>
        </p:grpSpPr>
        <p:pic>
          <p:nvPicPr>
            <p:cNvPr id="662" name="図 66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42108" y="2637146"/>
              <a:ext cx="432000" cy="498759"/>
            </a:xfrm>
            <a:prstGeom prst="rect">
              <a:avLst/>
            </a:prstGeom>
          </p:spPr>
        </p:pic>
        <p:pic>
          <p:nvPicPr>
            <p:cNvPr id="663" name="図 66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862309" y="2646517"/>
              <a:ext cx="432000" cy="498758"/>
            </a:xfrm>
            <a:prstGeom prst="rect">
              <a:avLst/>
            </a:prstGeom>
          </p:spPr>
        </p:pic>
      </p:grpSp>
      <p:pic>
        <p:nvPicPr>
          <p:cNvPr id="665" name="図 66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6306" y="3112119"/>
            <a:ext cx="720000" cy="720000"/>
          </a:xfrm>
          <a:prstGeom prst="rect">
            <a:avLst/>
          </a:prstGeom>
        </p:spPr>
      </p:pic>
      <p:pic>
        <p:nvPicPr>
          <p:cNvPr id="666" name="図 66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8984" y="2389294"/>
            <a:ext cx="720000" cy="441000"/>
          </a:xfrm>
          <a:prstGeom prst="rect">
            <a:avLst/>
          </a:prstGeom>
        </p:spPr>
      </p:pic>
      <p:pic>
        <p:nvPicPr>
          <p:cNvPr id="667" name="図 66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0200" y="3605931"/>
            <a:ext cx="828000" cy="701039"/>
          </a:xfrm>
          <a:prstGeom prst="rect">
            <a:avLst/>
          </a:prstGeom>
        </p:spPr>
      </p:pic>
      <p:pic>
        <p:nvPicPr>
          <p:cNvPr id="668" name="図 66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3700" y="5704614"/>
            <a:ext cx="504000" cy="733092"/>
          </a:xfrm>
          <a:prstGeom prst="rect">
            <a:avLst/>
          </a:prstGeom>
        </p:spPr>
      </p:pic>
      <p:pic>
        <p:nvPicPr>
          <p:cNvPr id="669" name="図 66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4115" y="8246901"/>
            <a:ext cx="466286" cy="437143"/>
          </a:xfrm>
          <a:prstGeom prst="rect">
            <a:avLst/>
          </a:prstGeom>
        </p:spPr>
      </p:pic>
      <p:sp>
        <p:nvSpPr>
          <p:cNvPr id="12" name="正方形/長方形 11"/>
          <p:cNvSpPr/>
          <p:nvPr/>
        </p:nvSpPr>
        <p:spPr>
          <a:xfrm>
            <a:off x="482791" y="1879019"/>
            <a:ext cx="5760000" cy="37419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2000" b="1" i="0" u="none" strike="noStrike" kern="1200" cap="none" spc="0" normalizeH="0" baseline="0" noProof="0" dirty="0">
                <a:ln w="0"/>
                <a:solidFill>
                  <a:prstClr val="white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+mn-cs"/>
              </a:rPr>
              <a:t>～感染拡大を防ぐためのポイント～</a:t>
            </a:r>
          </a:p>
        </p:txBody>
      </p:sp>
      <p:cxnSp>
        <p:nvCxnSpPr>
          <p:cNvPr id="59" name="直線コネクタ 58"/>
          <p:cNvCxnSpPr/>
          <p:nvPr/>
        </p:nvCxnSpPr>
        <p:spPr>
          <a:xfrm>
            <a:off x="173089" y="8756142"/>
            <a:ext cx="6505714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9" name="Shape 131"/>
          <p:cNvSpPr/>
          <p:nvPr/>
        </p:nvSpPr>
        <p:spPr>
          <a:xfrm>
            <a:off x="5943809" y="9713812"/>
            <a:ext cx="823331" cy="18183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27" tIns="24727" rIns="24727" bIns="24727">
            <a:spAutoFit/>
          </a:bodyPr>
          <a:lstStyle>
            <a:lvl1pPr algn="r">
              <a:defRPr sz="900">
                <a:latin typeface="ＤＨＰ平成ゴシックW5"/>
                <a:ea typeface="ＤＨＰ平成ゴシックW5"/>
                <a:cs typeface="ＤＨＰ平成ゴシックW5"/>
                <a:sym typeface="ＤＨＰ平成ゴシックW5"/>
              </a:defRPr>
            </a:lvl1pPr>
          </a:lstStyle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857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令和２年６月</a:t>
            </a:r>
            <a:endParaRPr kumimoji="0" sz="857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ＤＨＰ平成ゴシックW5"/>
            </a:endParaRPr>
          </a:p>
        </p:txBody>
      </p:sp>
      <p:grpSp>
        <p:nvGrpSpPr>
          <p:cNvPr id="4" name="グループ化 3"/>
          <p:cNvGrpSpPr/>
          <p:nvPr/>
        </p:nvGrpSpPr>
        <p:grpSpPr>
          <a:xfrm>
            <a:off x="927040" y="9128048"/>
            <a:ext cx="5018889" cy="552363"/>
            <a:chOff x="927040" y="9157544"/>
            <a:chExt cx="5018889" cy="552363"/>
          </a:xfrm>
        </p:grpSpPr>
        <p:grpSp>
          <p:nvGrpSpPr>
            <p:cNvPr id="61" name="グループ化 60"/>
            <p:cNvGrpSpPr/>
            <p:nvPr/>
          </p:nvGrpSpPr>
          <p:grpSpPr>
            <a:xfrm>
              <a:off x="927040" y="9157544"/>
              <a:ext cx="2873359" cy="552363"/>
              <a:chOff x="244686" y="9028515"/>
              <a:chExt cx="2873359" cy="552363"/>
            </a:xfrm>
          </p:grpSpPr>
          <p:sp>
            <p:nvSpPr>
              <p:cNvPr id="62" name="正方形/長方形 61"/>
              <p:cNvSpPr/>
              <p:nvPr/>
            </p:nvSpPr>
            <p:spPr>
              <a:xfrm>
                <a:off x="244686" y="9028515"/>
                <a:ext cx="2873359" cy="409970"/>
              </a:xfrm>
              <a:prstGeom prst="rect">
                <a:avLst/>
              </a:prstGeom>
              <a:ln/>
            </p:spPr>
            <p:style>
              <a:lnRef idx="1">
                <a:schemeClr val="accent4"/>
              </a:lnRef>
              <a:fillRef idx="2">
                <a:schemeClr val="accent4"/>
              </a:fillRef>
              <a:effectRef idx="1">
                <a:schemeClr val="accent4"/>
              </a:effectRef>
              <a:fontRef idx="minor">
                <a:schemeClr val="dk1"/>
              </a:fontRef>
            </p:style>
            <p:txBody>
              <a:bodyPr wrap="square" lIns="65306" tIns="32654" rIns="65306" bIns="32654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3143" b="1" i="0" u="none" strike="noStrike" kern="1200" cap="none" spc="0" normalizeH="0" baseline="0" noProof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3" name="正方形/長方形 62"/>
              <p:cNvSpPr/>
              <p:nvPr/>
            </p:nvSpPr>
            <p:spPr>
              <a:xfrm>
                <a:off x="248114" y="9033851"/>
                <a:ext cx="858627" cy="407703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wrap="square" lIns="65306" tIns="32654" rIns="65306" bIns="32654" rtlCol="0" anchor="ctr"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3143" b="1" i="0" u="none" strike="noStrike" kern="1200" cap="none" spc="0" normalizeH="0" baseline="0" noProof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4" name="正方形/長方形 63"/>
              <p:cNvSpPr/>
              <p:nvPr/>
            </p:nvSpPr>
            <p:spPr>
              <a:xfrm>
                <a:off x="1251599" y="9108262"/>
                <a:ext cx="1741315" cy="245578"/>
              </a:xfrm>
              <a:prstGeom prst="rect">
                <a:avLst/>
              </a:prstGeom>
              <a:solidFill>
                <a:schemeClr val="bg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51429" bIns="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5300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5" name="正方形/長方形 64"/>
              <p:cNvSpPr/>
              <p:nvPr/>
            </p:nvSpPr>
            <p:spPr>
              <a:xfrm>
                <a:off x="1356262" y="9127222"/>
                <a:ext cx="1297150" cy="246221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65300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厚労省 高齢者 </a:t>
                </a:r>
                <a:r>
                  <a:rPr kumimoji="0" lang="ja-JP" altLang="en-US" sz="1000" b="1" i="0" u="none" strike="noStrike" kern="1200" cap="none" spc="0" normalizeH="0" baseline="0" noProof="0" dirty="0" smtClean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体操</a:t>
                </a:r>
                <a:endParaRPr kumimoji="0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6" name="正方形/長方形 65"/>
              <p:cNvSpPr/>
              <p:nvPr/>
            </p:nvSpPr>
            <p:spPr>
              <a:xfrm>
                <a:off x="2685025" y="9096352"/>
                <a:ext cx="324000" cy="252000"/>
              </a:xfrm>
              <a:prstGeom prst="rect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</p:spPr>
            <p:txBody>
              <a:bodyPr wrap="square" lIns="65314" tIns="32657" rIns="65314" bIns="32657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3143" b="1" i="0" u="none" strike="noStrike" kern="1200" cap="none" spc="0" normalizeH="0" baseline="0" noProof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67" name="正方形/長方形 66"/>
              <p:cNvSpPr/>
              <p:nvPr/>
            </p:nvSpPr>
            <p:spPr>
              <a:xfrm>
                <a:off x="2638719" y="9133404"/>
                <a:ext cx="405881" cy="224229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65300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857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検索</a:t>
                </a:r>
              </a:p>
            </p:txBody>
          </p:sp>
          <p:sp>
            <p:nvSpPr>
              <p:cNvPr id="68" name="正方形/長方形 67"/>
              <p:cNvSpPr/>
              <p:nvPr/>
            </p:nvSpPr>
            <p:spPr>
              <a:xfrm>
                <a:off x="1248583" y="9107964"/>
                <a:ext cx="1741315" cy="245578"/>
              </a:xfrm>
              <a:prstGeom prst="rect">
                <a:avLst/>
              </a:prstGeom>
              <a:no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tIns="51429" bIns="0" rtlCol="0" anchor="ctr"/>
              <a:lstStyle>
                <a:defPPr>
                  <a:defRPr lang="ja-JP"/>
                </a:defPPr>
                <a:lvl1pPr marL="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algn="l" defTabSz="914400" rtl="0" eaLnBrk="1" latinLnBrk="0" hangingPunct="1">
                  <a:defRPr kumimoji="1" sz="1800" kern="12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marR="0" lvl="0" indent="0" algn="ctr" defTabSz="653003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  <p:sp>
            <p:nvSpPr>
              <p:cNvPr id="69" name="下矢印 68"/>
              <p:cNvSpPr/>
              <p:nvPr/>
            </p:nvSpPr>
            <p:spPr>
              <a:xfrm rot="8785712">
                <a:off x="2823813" y="9256878"/>
                <a:ext cx="138821" cy="324000"/>
              </a:xfrm>
              <a:prstGeom prst="downArrow">
                <a:avLst>
                  <a:gd name="adj1" fmla="val 24368"/>
                  <a:gd name="adj2" fmla="val 137340"/>
                </a:avLst>
              </a:prstGeom>
              <a:solidFill>
                <a:schemeClr val="bg1"/>
              </a:solidFill>
              <a:ln>
                <a:solidFill>
                  <a:schemeClr val="tx1">
                    <a:lumMod val="85000"/>
                    <a:lumOff val="15000"/>
                  </a:schemeClr>
                </a:solidFill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p:spPr>
            <p:txBody>
              <a:bodyPr wrap="square" lIns="65314" tIns="32657" rIns="65314" bIns="32657" rtlCol="0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3143" b="1" i="0" u="none" strike="noStrike" kern="1200" cap="none" spc="0" normalizeH="0" baseline="0" noProof="0" dirty="0">
                  <a:ln w="17780" cmpd="sng">
                    <a:solidFill>
                      <a:srgbClr val="FFFFFF"/>
                    </a:solidFill>
                    <a:prstDash val="solid"/>
                    <a:miter lim="800000"/>
                  </a:ln>
                  <a:gradFill rotWithShape="1">
                    <a:gsLst>
                      <a:gs pos="0">
                        <a:srgbClr val="000000">
                          <a:tint val="92000"/>
                          <a:shade val="100000"/>
                          <a:satMod val="150000"/>
                        </a:srgbClr>
                      </a:gs>
                      <a:gs pos="49000">
                        <a:srgbClr val="000000">
                          <a:tint val="89000"/>
                          <a:shade val="90000"/>
                          <a:satMod val="150000"/>
                        </a:srgbClr>
                      </a:gs>
                      <a:gs pos="50000">
                        <a:srgbClr val="000000">
                          <a:tint val="100000"/>
                          <a:shade val="75000"/>
                          <a:satMod val="150000"/>
                        </a:srgbClr>
                      </a:gs>
                      <a:gs pos="95000">
                        <a:srgbClr val="000000">
                          <a:shade val="47000"/>
                          <a:satMod val="150000"/>
                        </a:srgbClr>
                      </a:gs>
                      <a:gs pos="100000">
                        <a:srgbClr val="000000">
                          <a:shade val="39000"/>
                          <a:satMod val="150000"/>
                        </a:srgbClr>
                      </a:gs>
                    </a:gsLst>
                    <a:lin ang="5400000"/>
                  </a:gradFill>
                  <a:effectLst>
                    <a:outerShdw blurRad="50800" algn="tl" rotWithShape="0">
                      <a:srgbClr val="000000"/>
                    </a:outerShdw>
                  </a:effectLst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sp>
            <p:nvSpPr>
              <p:cNvPr id="70" name="正方形/長方形 69"/>
              <p:cNvSpPr/>
              <p:nvPr/>
            </p:nvSpPr>
            <p:spPr>
              <a:xfrm>
                <a:off x="331424" y="9037557"/>
                <a:ext cx="725070" cy="400110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詳しく</a:t>
                </a:r>
                <a:r>
                  <a:rPr kumimoji="0" lang="ja-JP" altLang="en-US" sz="1000" b="1" i="0" u="none" strike="noStrike" kern="1200" cap="none" spc="214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は</a:t>
                </a:r>
                <a:endParaRPr kumimoji="0" lang="en-US" altLang="ja-JP" sz="1000" b="1" i="0" u="none" strike="noStrike" kern="1200" cap="none" spc="214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ja-JP" altLang="en-US" sz="1000" b="1" i="0" u="none" strike="noStrike" kern="1200" cap="none" spc="214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メイリオ" panose="020B0604030504040204" pitchFamily="50" charset="-128"/>
                    <a:ea typeface="メイリオ" panose="020B0604030504040204" pitchFamily="50" charset="-128"/>
                    <a:cs typeface="メイリオ" panose="020B0604030504040204" pitchFamily="50" charset="-128"/>
                  </a:rPr>
                  <a:t>こちら</a:t>
                </a:r>
                <a:endParaRPr kumimoji="0" lang="ja-JP" altLang="en-US" sz="1000" b="1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メイリオ" panose="020B0604030504040204" pitchFamily="50" charset="-128"/>
                  <a:ea typeface="メイリオ" panose="020B0604030504040204" pitchFamily="50" charset="-128"/>
                  <a:cs typeface="メイリオ" panose="020B0604030504040204" pitchFamily="50" charset="-128"/>
                </a:endParaRPr>
              </a:p>
            </p:txBody>
          </p:sp>
        </p:grpSp>
        <p:grpSp>
          <p:nvGrpSpPr>
            <p:cNvPr id="2" name="グループ化 1"/>
            <p:cNvGrpSpPr/>
            <p:nvPr/>
          </p:nvGrpSpPr>
          <p:grpSpPr>
            <a:xfrm>
              <a:off x="4310892" y="9158250"/>
              <a:ext cx="1635037" cy="433421"/>
              <a:chOff x="4310892" y="9158250"/>
              <a:chExt cx="1635037" cy="433421"/>
            </a:xfrm>
          </p:grpSpPr>
          <p:sp>
            <p:nvSpPr>
              <p:cNvPr id="72" name="正方形/長方形 71"/>
              <p:cNvSpPr/>
              <p:nvPr/>
            </p:nvSpPr>
            <p:spPr>
              <a:xfrm>
                <a:off x="4310892" y="9158250"/>
                <a:ext cx="1635037" cy="433421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Overflow="overflow" horzOverflow="overflow" vert="horz" wrap="square" lIns="65314" tIns="32657" rIns="65314" bIns="32657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ja-JP" altLang="en-US" sz="758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endParaRPr>
              </a:p>
            </p:txBody>
          </p:sp>
          <p:grpSp>
            <p:nvGrpSpPr>
              <p:cNvPr id="73" name="グループ化 72"/>
              <p:cNvGrpSpPr/>
              <p:nvPr/>
            </p:nvGrpSpPr>
            <p:grpSpPr>
              <a:xfrm>
                <a:off x="4453126" y="9200376"/>
                <a:ext cx="1492803" cy="363223"/>
                <a:chOff x="5553956" y="11996121"/>
                <a:chExt cx="2204908" cy="508512"/>
              </a:xfrm>
            </p:grpSpPr>
            <p:pic>
              <p:nvPicPr>
                <p:cNvPr id="74" name="図 73"/>
                <p:cNvPicPr>
                  <a:picLocks noChangeAspect="1"/>
                </p:cNvPicPr>
                <p:nvPr/>
              </p:nvPicPr>
              <p:blipFill>
                <a:blip r:embed="rId9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tretch>
                  <a:fillRect/>
                </a:stretch>
              </p:blipFill>
              <p:spPr>
                <a:xfrm>
                  <a:off x="5553956" y="11996121"/>
                  <a:ext cx="540000" cy="508512"/>
                </a:xfrm>
                <a:prstGeom prst="rect">
                  <a:avLst/>
                </a:prstGeom>
              </p:spPr>
            </p:pic>
            <p:sp>
              <p:nvSpPr>
                <p:cNvPr id="75" name="Shape 125"/>
                <p:cNvSpPr/>
                <p:nvPr/>
              </p:nvSpPr>
              <p:spPr>
                <a:xfrm>
                  <a:off x="6210603" y="12104664"/>
                  <a:ext cx="1548261" cy="266585"/>
                </a:xfrm>
                <a:prstGeom prst="rect">
                  <a:avLst/>
                </a:prstGeom>
                <a:ln w="3175">
                  <a:miter lim="400000"/>
                </a:ln>
                <a:extLst>
                  <a:ext uri="{C572A759-6A51-4108-AA02-DFA0A04FC94B}">
                    <ma14:wrappingTextBoxFlag xmlns:ma14="http://schemas.microsoft.com/office/mac/drawingml/2011/main" xmlns="" val="1"/>
                  </a:ext>
                </a:extLst>
              </p:spPr>
              <p:txBody>
                <a:bodyPr wrap="square" lIns="28978" tIns="28978" rIns="28978" bIns="28978">
                  <a:spAutoFit/>
                </a:bodyPr>
                <a:lstStyle>
                  <a:lvl1pPr algn="l" defTabSz="1217083">
                    <a:defRPr sz="2500">
                      <a:latin typeface="YuGothic Bold"/>
                      <a:ea typeface="YuGothic Bold"/>
                      <a:cs typeface="YuGothic Bold"/>
                      <a:sym typeface="YuGothic Bold"/>
                    </a:defRPr>
                  </a:lvl1pPr>
                </a:lstStyle>
                <a:p>
                  <a:pPr marL="0" marR="0" lvl="0" indent="0" algn="l" defTabSz="1217083" rtl="0" eaLnBrk="1" fontAlgn="auto" latinLnBrk="0" hangingPunct="1">
                    <a:lnSpc>
                      <a:spcPct val="100000"/>
                    </a:lnSpc>
                    <a:spcBef>
                      <a:spcPts val="0"/>
                    </a:spcBef>
                    <a:spcAft>
                      <a:spcPts val="429"/>
                    </a:spcAft>
                    <a:buClrTx/>
                    <a:buSzTx/>
                    <a:buFontTx/>
                    <a:buNone/>
                    <a:tabLst/>
                    <a:defRPr/>
                  </a:pPr>
                  <a:r>
                    <a:rPr kumimoji="0" lang="ja-JP" altLang="en-US" sz="857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  <a:sym typeface="YuGothic Bold"/>
                    </a:rPr>
                    <a:t>◀</a:t>
                  </a:r>
                  <a:r>
                    <a:rPr kumimoji="0" lang="en-US" altLang="ja-JP" sz="857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  <a:sym typeface="YuGothic Bold"/>
                    </a:rPr>
                    <a:t>QR</a:t>
                  </a:r>
                  <a:r>
                    <a:rPr kumimoji="0" lang="ja-JP" altLang="en-US" sz="857" b="1" i="0" u="none" strike="noStrike" kern="1200" cap="none" spc="0" normalizeH="0" baseline="0" noProof="0" dirty="0">
                      <a:ln>
                        <a:noFill/>
                      </a:ln>
                      <a:solidFill>
                        <a:prstClr val="black"/>
                      </a:solidFill>
                      <a:effectLst/>
                      <a:uLnTx/>
                      <a:uFillTx/>
                      <a:latin typeface="Meiryo UI" panose="020B0604030504040204" pitchFamily="50" charset="-128"/>
                      <a:ea typeface="Meiryo UI" panose="020B0604030504040204" pitchFamily="50" charset="-128"/>
                      <a:cs typeface="Meiryo UI" panose="020B0604030504040204" pitchFamily="50" charset="-128"/>
                      <a:sym typeface="YuGothic Bold"/>
                    </a:rPr>
                    <a:t>コード読み取り</a:t>
                  </a:r>
                  <a:endParaRPr kumimoji="0" lang="en-US" altLang="ja-JP" sz="857" b="1" i="0" u="none" strike="noStrike" kern="1200" cap="none" spc="0" normalizeH="0" baseline="0" noProof="0" dirty="0">
                    <a:ln>
                      <a:noFill/>
                    </a:ln>
                    <a:solidFill>
                      <a:prstClr val="black"/>
                    </a:solidFill>
                    <a:effectLst/>
                    <a:uLnTx/>
                    <a:uFillTx/>
                    <a:latin typeface="Meiryo UI" panose="020B0604030504040204" pitchFamily="50" charset="-128"/>
                    <a:ea typeface="Meiryo UI" panose="020B0604030504040204" pitchFamily="50" charset="-128"/>
                    <a:cs typeface="Meiryo UI" panose="020B0604030504040204" pitchFamily="50" charset="-128"/>
                    <a:sym typeface="YuGothic Bold"/>
                  </a:endParaRPr>
                </a:p>
              </p:txBody>
            </p:sp>
          </p:grpSp>
        </p:grpSp>
      </p:grpSp>
      <p:pic>
        <p:nvPicPr>
          <p:cNvPr id="13" name="図 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386" y="5960094"/>
            <a:ext cx="432000" cy="464517"/>
          </a:xfrm>
          <a:prstGeom prst="rect">
            <a:avLst/>
          </a:prstGeom>
        </p:spPr>
      </p:pic>
      <p:sp>
        <p:nvSpPr>
          <p:cNvPr id="76" name="Shape 125"/>
          <p:cNvSpPr/>
          <p:nvPr/>
        </p:nvSpPr>
        <p:spPr>
          <a:xfrm>
            <a:off x="1326829" y="8837309"/>
            <a:ext cx="4185374" cy="212410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8978" tIns="28978" rIns="28978" bIns="28978">
            <a:spAutoFit/>
          </a:bodyPr>
          <a:lstStyle>
            <a:lvl1pPr algn="l" defTabSz="1217083">
              <a:defRPr sz="2500">
                <a:latin typeface="YuGothic Bold"/>
                <a:ea typeface="YuGothic Bold"/>
                <a:cs typeface="YuGothic Bold"/>
                <a:sym typeface="YuGothic Bold"/>
              </a:defRPr>
            </a:lvl1pPr>
          </a:lstStyle>
          <a:p>
            <a:pPr marL="0" marR="0" lvl="0" indent="0" algn="l" defTabSz="1217083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YuGothic Bold"/>
              </a:rPr>
              <a:t>自宅でも</a:t>
            </a:r>
            <a:r>
              <a:rPr kumimoji="0" lang="ja-JP" altLang="en-US" sz="1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YuGothic Bold"/>
              </a:rPr>
              <a:t>できる全国のご当地体操</a:t>
            </a:r>
            <a:r>
              <a:rPr kumimoji="0" lang="ja-JP" altLang="en-US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YuGothic Bold"/>
              </a:rPr>
              <a:t>の動画やリーフレットの情報を掲載しています</a:t>
            </a:r>
            <a:endParaRPr kumimoji="0" lang="en-US" altLang="ja-JP" sz="1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YuGothic Bold"/>
            </a:endParaRPr>
          </a:p>
        </p:txBody>
      </p:sp>
      <p:pic>
        <p:nvPicPr>
          <p:cNvPr id="78" name="Picture 2" descr="080701 ●厚労省ｼﾝﾎﾞﾙﾏｰｸ（電子ﾃﾞｰﾀ）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760" y="220806"/>
            <a:ext cx="216000" cy="2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テキスト ボックス 78"/>
          <p:cNvSpPr txBox="1"/>
          <p:nvPr/>
        </p:nvSpPr>
        <p:spPr>
          <a:xfrm>
            <a:off x="500353" y="202571"/>
            <a:ext cx="1148933" cy="2571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/>
            </a:pPr>
            <a:r>
              <a:rPr kumimoji="0" lang="ja-JP" altLang="en-US" sz="1071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厚生労働省</a:t>
            </a:r>
            <a:endParaRPr kumimoji="0" lang="ja-JP" altLang="en-US" sz="1071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80" name="Shape 123"/>
          <p:cNvSpPr/>
          <p:nvPr/>
        </p:nvSpPr>
        <p:spPr>
          <a:xfrm>
            <a:off x="112738" y="471029"/>
            <a:ext cx="3096000" cy="24999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24727" tIns="24727" rIns="24727" bIns="24727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29"/>
              </a:spcAft>
              <a:buClrTx/>
              <a:buSzTx/>
              <a:buFontTx/>
              <a:buNone/>
              <a:tabLst/>
              <a:defRPr sz="1000">
                <a:latin typeface="ＤＨＰ平成ゴシックW5"/>
                <a:ea typeface="ＤＨＰ平成ゴシックW5"/>
                <a:cs typeface="ＤＨＰ平成ゴシックW5"/>
                <a:sym typeface="ＤＨＰ平成ゴシックW5"/>
              </a:defRPr>
            </a:pPr>
            <a:r>
              <a:rPr kumimoji="0" lang="ja-JP" altLang="en-US" sz="13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  <a:sym typeface="ＤＨＰ平成ゴシックW5"/>
              </a:rPr>
              <a:t>新型コロナウイルス感染症に気をつけて</a:t>
            </a:r>
            <a:endParaRPr kumimoji="0" lang="en-US" altLang="ja-JP" sz="13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  <a:sym typeface="ＤＨＰ平成ゴシックW5"/>
            </a:endParaRPr>
          </a:p>
        </p:txBody>
      </p:sp>
      <p:pic>
        <p:nvPicPr>
          <p:cNvPr id="55" name="図 54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590322">
            <a:off x="5803771" y="8076875"/>
            <a:ext cx="504000" cy="504000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91877" y="7420181"/>
            <a:ext cx="324000" cy="324000"/>
          </a:xfrm>
          <a:prstGeom prst="rect">
            <a:avLst/>
          </a:prstGeom>
        </p:spPr>
      </p:pic>
      <p:pic>
        <p:nvPicPr>
          <p:cNvPr id="26" name="図 2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6075170" y="7967614"/>
            <a:ext cx="143519" cy="468000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8828" y="7573141"/>
            <a:ext cx="648000" cy="638280"/>
          </a:xfrm>
          <a:prstGeom prst="rect">
            <a:avLst/>
          </a:prstGeom>
        </p:spPr>
      </p:pic>
      <p:pic>
        <p:nvPicPr>
          <p:cNvPr id="7" name="図 6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1738" y="7744181"/>
            <a:ext cx="432000" cy="432000"/>
          </a:xfrm>
          <a:prstGeom prst="rect">
            <a:avLst/>
          </a:prstGeom>
        </p:spPr>
      </p:pic>
      <p:grpSp>
        <p:nvGrpSpPr>
          <p:cNvPr id="22" name="グループ化 21"/>
          <p:cNvGrpSpPr/>
          <p:nvPr/>
        </p:nvGrpSpPr>
        <p:grpSpPr>
          <a:xfrm>
            <a:off x="5375097" y="5732108"/>
            <a:ext cx="1140531" cy="1159808"/>
            <a:chOff x="5375097" y="5732108"/>
            <a:chExt cx="1140531" cy="1159808"/>
          </a:xfrm>
        </p:grpSpPr>
        <p:pic>
          <p:nvPicPr>
            <p:cNvPr id="17" name="図 16"/>
            <p:cNvPicPr>
              <a:picLocks noChangeAspect="1"/>
            </p:cNvPicPr>
            <p:nvPr/>
          </p:nvPicPr>
          <p:blipFill rotWithShape="1">
            <a:blip r:embed="rId17" cstate="print">
              <a:extLst>
                <a:ext uri="{BEBA8EAE-BF5A-486C-A8C5-ECC9F3942E4B}">
                  <a14:imgProps xmlns:a14="http://schemas.microsoft.com/office/drawing/2010/main">
                    <a14:imgLayer r:embed="rId18">
                      <a14:imgEffect>
                        <a14:backgroundRemoval t="0" b="74101" l="0" r="79200">
                          <a14:foregroundMark x1="17600" y1="20144" x2="33600" y2="29496"/>
                          <a14:foregroundMark x1="73600" y1="26619" x2="68000" y2="27338"/>
                          <a14:foregroundMark x1="61600" y1="33094" x2="44800" y2="34532"/>
                          <a14:foregroundMark x1="20800" y1="48921" x2="23200" y2="48201"/>
                          <a14:foregroundMark x1="45600" y1="58993" x2="45600" y2="58993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13802" b="26626"/>
            <a:stretch/>
          </p:blipFill>
          <p:spPr>
            <a:xfrm>
              <a:off x="5375097" y="5732108"/>
              <a:ext cx="720000" cy="677225"/>
            </a:xfrm>
            <a:prstGeom prst="rect">
              <a:avLst/>
            </a:prstGeom>
          </p:spPr>
        </p:pic>
        <p:pic>
          <p:nvPicPr>
            <p:cNvPr id="16" name="図 15"/>
            <p:cNvPicPr>
              <a:picLocks noChangeAspect="1"/>
            </p:cNvPicPr>
            <p:nvPr/>
          </p:nvPicPr>
          <p:blipFill>
            <a:blip r:embed="rId19" cstate="print">
              <a:extLst>
                <a:ext uri="{BEBA8EAE-BF5A-486C-A8C5-ECC9F3942E4B}">
                  <a14:imgProps xmlns:a14="http://schemas.microsoft.com/office/drawing/2010/main">
                    <a14:imgLayer r:embed="rId20">
                      <a14:imgEffect>
                        <a14:backgroundRemoval t="0" b="98750" l="9769" r="89717">
                          <a14:foregroundMark x1="67352" y1="39500" x2="67609" y2="39000"/>
                          <a14:foregroundMark x1="77121" y1="37000" x2="77121" y2="37000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95628" y="6151556"/>
              <a:ext cx="720000" cy="740360"/>
            </a:xfrm>
            <a:prstGeom prst="rect">
              <a:avLst/>
            </a:prstGeom>
          </p:spPr>
        </p:pic>
        <p:pic>
          <p:nvPicPr>
            <p:cNvPr id="71" name="図 70"/>
            <p:cNvPicPr>
              <a:picLocks noChangeAspect="1"/>
            </p:cNvPicPr>
            <p:nvPr/>
          </p:nvPicPr>
          <p:blipFill rotWithShape="1">
            <a:blip r:embed="rId21" cstate="print">
              <a:extLst>
                <a:ext uri="{BEBA8EAE-BF5A-486C-A8C5-ECC9F3942E4B}">
                  <a14:imgProps xmlns:a14="http://schemas.microsoft.com/office/drawing/2010/main">
                    <a14:imgLayer r:embed="rId22">
                      <a14:imgEffect>
                        <a14:backgroundRemoval t="51500" b="96500" l="1000" r="44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" t="65045" r="60157" b="11271"/>
            <a:stretch/>
          </p:blipFill>
          <p:spPr>
            <a:xfrm rot="21109894">
              <a:off x="6022743" y="6332133"/>
              <a:ext cx="216000" cy="128572"/>
            </a:xfrm>
            <a:prstGeom prst="rect">
              <a:avLst/>
            </a:prstGeom>
          </p:spPr>
        </p:pic>
      </p:grpSp>
      <p:grpSp>
        <p:nvGrpSpPr>
          <p:cNvPr id="77" name="グループ化 76"/>
          <p:cNvGrpSpPr/>
          <p:nvPr/>
        </p:nvGrpSpPr>
        <p:grpSpPr>
          <a:xfrm>
            <a:off x="179651" y="1403856"/>
            <a:ext cx="555819" cy="666156"/>
            <a:chOff x="229676" y="1583543"/>
            <a:chExt cx="555819" cy="666156"/>
          </a:xfrm>
        </p:grpSpPr>
        <p:pic>
          <p:nvPicPr>
            <p:cNvPr id="81" name="図 80"/>
            <p:cNvPicPr>
              <a:picLocks noChangeAspect="1"/>
            </p:cNvPicPr>
            <p:nvPr/>
          </p:nvPicPr>
          <p:blipFill rotWithShape="1">
            <a:blip r:embed="rId23">
              <a:extLst>
                <a:ext uri="{BEBA8EAE-BF5A-486C-A8C5-ECC9F3942E4B}">
                  <a14:imgProps xmlns:a14="http://schemas.microsoft.com/office/drawing/2010/main">
                    <a14:imgLayer r:embed="rId24">
                      <a14:imgEffect>
                        <a14:backgroundRemoval t="14630" b="89815" l="38646" r="66927"/>
                      </a14:imgEffect>
                    </a14:imgLayer>
                  </a14:imgProps>
                </a:ext>
              </a:extLst>
            </a:blip>
            <a:srcRect l="35293" t="16306" r="31177" b="12252"/>
            <a:stretch/>
          </p:blipFill>
          <p:spPr>
            <a:xfrm>
              <a:off x="229676" y="1583543"/>
              <a:ext cx="555819" cy="666156"/>
            </a:xfrm>
            <a:prstGeom prst="rect">
              <a:avLst/>
            </a:prstGeom>
          </p:spPr>
        </p:pic>
        <p:pic>
          <p:nvPicPr>
            <p:cNvPr id="82" name="図 81"/>
            <p:cNvPicPr>
              <a:picLocks noChangeAspect="1"/>
            </p:cNvPicPr>
            <p:nvPr/>
          </p:nvPicPr>
          <p:blipFill rotWithShape="1">
            <a:blip r:embed="rId25" cstate="print">
              <a:extLst>
                <a:ext uri="{BEBA8EAE-BF5A-486C-A8C5-ECC9F3942E4B}">
                  <a14:imgProps xmlns:a14="http://schemas.microsoft.com/office/drawing/2010/main">
                    <a14:imgLayer r:embed="rId26">
                      <a14:imgEffect>
                        <a14:backgroundRemoval t="51500" b="96500" l="1000" r="44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" t="65045" r="60157" b="11271"/>
            <a:stretch/>
          </p:blipFill>
          <p:spPr>
            <a:xfrm rot="216517">
              <a:off x="459014" y="1729423"/>
              <a:ext cx="180000" cy="107143"/>
            </a:xfrm>
            <a:prstGeom prst="rect">
              <a:avLst/>
            </a:prstGeom>
          </p:spPr>
        </p:pic>
      </p:grpSp>
      <p:grpSp>
        <p:nvGrpSpPr>
          <p:cNvPr id="90" name="グループ化 89"/>
          <p:cNvGrpSpPr/>
          <p:nvPr/>
        </p:nvGrpSpPr>
        <p:grpSpPr>
          <a:xfrm>
            <a:off x="4756148" y="4413729"/>
            <a:ext cx="1876425" cy="695719"/>
            <a:chOff x="5078180" y="5316210"/>
            <a:chExt cx="1876425" cy="695719"/>
          </a:xfrm>
        </p:grpSpPr>
        <p:pic>
          <p:nvPicPr>
            <p:cNvPr id="91" name="図 90"/>
            <p:cNvPicPr>
              <a:picLocks noChangeAspect="1"/>
            </p:cNvPicPr>
            <p:nvPr/>
          </p:nvPicPr>
          <p:blipFill rotWithShape="1">
            <a:blip r:embed="rId2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51534" b="6373"/>
            <a:stretch/>
          </p:blipFill>
          <p:spPr>
            <a:xfrm>
              <a:off x="5492506" y="5348513"/>
              <a:ext cx="239599" cy="462857"/>
            </a:xfrm>
            <a:prstGeom prst="rect">
              <a:avLst/>
            </a:prstGeom>
          </p:spPr>
        </p:pic>
        <p:sp>
          <p:nvSpPr>
            <p:cNvPr id="92" name="左右矢印 91"/>
            <p:cNvSpPr/>
            <p:nvPr/>
          </p:nvSpPr>
          <p:spPr>
            <a:xfrm>
              <a:off x="5736473" y="5504221"/>
              <a:ext cx="617143" cy="231429"/>
            </a:xfrm>
            <a:prstGeom prst="leftRightArrow">
              <a:avLst/>
            </a:prstGeom>
            <a:solidFill>
              <a:srgbClr val="FF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ja-JP" altLang="en-US" sz="758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sp>
          <p:nvSpPr>
            <p:cNvPr id="93" name="テキスト ボックス 92"/>
            <p:cNvSpPr txBox="1"/>
            <p:nvPr/>
          </p:nvSpPr>
          <p:spPr>
            <a:xfrm>
              <a:off x="5078180" y="5798665"/>
              <a:ext cx="1876425" cy="2132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ja-JP" altLang="en-US" sz="786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できるだけ</a:t>
              </a:r>
              <a:r>
                <a:rPr kumimoji="0" lang="ja-JP" altLang="en-US" sz="786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２ｍ（最低１ｍ</a:t>
              </a:r>
              <a:r>
                <a:rPr kumimoji="0" lang="ja-JP" altLang="en-US" sz="786" b="0" i="0" u="none" strike="noStrike" kern="1200" cap="none" spc="0" normalizeH="0" baseline="0" noProof="0" dirty="0" smtClean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/>
                  <a:ea typeface="游ゴシック" panose="020B0400000000000000" pitchFamily="50" charset="-128"/>
                  <a:cs typeface="+mn-cs"/>
                </a:rPr>
                <a:t>）</a:t>
              </a:r>
              <a:endParaRPr kumimoji="0" lang="ja-JP" altLang="en-US" sz="786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游ゴシック" panose="020B0400000000000000" pitchFamily="50" charset="-128"/>
                <a:cs typeface="+mn-cs"/>
              </a:endParaRPr>
            </a:p>
          </p:txBody>
        </p:sp>
        <p:pic>
          <p:nvPicPr>
            <p:cNvPr id="94" name="図 93"/>
            <p:cNvPicPr>
              <a:picLocks noChangeAspect="1"/>
            </p:cNvPicPr>
            <p:nvPr/>
          </p:nvPicPr>
          <p:blipFill rotWithShape="1">
            <a:blip r:embed="rId2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45101"/>
            <a:stretch/>
          </p:blipFill>
          <p:spPr>
            <a:xfrm>
              <a:off x="6362266" y="5316210"/>
              <a:ext cx="288000" cy="524606"/>
            </a:xfrm>
            <a:prstGeom prst="rect">
              <a:avLst/>
            </a:prstGeom>
          </p:spPr>
        </p:pic>
        <p:pic>
          <p:nvPicPr>
            <p:cNvPr id="95" name="図 94"/>
            <p:cNvPicPr>
              <a:picLocks noChangeAspect="1"/>
            </p:cNvPicPr>
            <p:nvPr/>
          </p:nvPicPr>
          <p:blipFill rotWithShape="1">
            <a:blip r:embed="rId25" cstate="print">
              <a:extLst>
                <a:ext uri="{BEBA8EAE-BF5A-486C-A8C5-ECC9F3942E4B}">
                  <a14:imgProps xmlns:a14="http://schemas.microsoft.com/office/drawing/2010/main">
                    <a14:imgLayer r:embed="rId26">
                      <a14:imgEffect>
                        <a14:backgroundRemoval t="51500" b="96500" l="1000" r="44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" t="65045" r="60157" b="11271"/>
            <a:stretch/>
          </p:blipFill>
          <p:spPr>
            <a:xfrm>
              <a:off x="6436237" y="5487479"/>
              <a:ext cx="198000" cy="117857"/>
            </a:xfrm>
            <a:prstGeom prst="rect">
              <a:avLst/>
            </a:prstGeom>
          </p:spPr>
        </p:pic>
        <p:pic>
          <p:nvPicPr>
            <p:cNvPr id="96" name="図 95"/>
            <p:cNvPicPr>
              <a:picLocks noChangeAspect="1"/>
            </p:cNvPicPr>
            <p:nvPr/>
          </p:nvPicPr>
          <p:blipFill rotWithShape="1">
            <a:blip r:embed="rId25" cstate="print">
              <a:extLst>
                <a:ext uri="{BEBA8EAE-BF5A-486C-A8C5-ECC9F3942E4B}">
                  <a14:imgProps xmlns:a14="http://schemas.microsoft.com/office/drawing/2010/main">
                    <a14:imgLayer r:embed="rId26">
                      <a14:imgEffect>
                        <a14:backgroundRemoval t="51500" b="96500" l="1000" r="4475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53" t="65045" r="60157" b="11271"/>
            <a:stretch/>
          </p:blipFill>
          <p:spPr>
            <a:xfrm>
              <a:off x="5538048" y="5519317"/>
              <a:ext cx="180000" cy="10714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81835793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2690</TotalTime>
  <Words>270</Words>
  <Application>Microsoft Office PowerPoint</Application>
  <PresentationFormat>A4 210 x 297 mm</PresentationFormat>
  <Paragraphs>31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ＤＨＰ平成ゴシックW5</vt:lpstr>
      <vt:lpstr>Meiryo UI</vt:lpstr>
      <vt:lpstr>YuGothic Bold</vt:lpstr>
      <vt:lpstr>メイリオ</vt:lpstr>
      <vt:lpstr>游ゴシック</vt:lpstr>
      <vt:lpstr>游ゴシック Light</vt:lpstr>
      <vt:lpstr>Arial</vt:lpstr>
      <vt:lpstr>Calibri</vt:lpstr>
      <vt:lpstr>Calibri Light</vt:lpstr>
      <vt:lpstr>Century Gothic</vt:lpstr>
      <vt:lpstr>Office テーマ</vt:lpstr>
      <vt:lpstr>PowerPoint プレゼンテーション</vt:lpstr>
    </vt:vector>
  </TitlesOfParts>
  <Company>内閣府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三浦 征大（内閣広報室本室）</dc:creator>
  <cp:lastModifiedBy>日名子 まき(hinago-maki)</cp:lastModifiedBy>
  <cp:revision>317</cp:revision>
  <cp:lastPrinted>2020-06-03T05:33:48Z</cp:lastPrinted>
  <dcterms:created xsi:type="dcterms:W3CDTF">2016-03-08T09:49:41Z</dcterms:created>
  <dcterms:modified xsi:type="dcterms:W3CDTF">2020-06-03T06:59:22Z</dcterms:modified>
</cp:coreProperties>
</file>